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89" d="100"/>
          <a:sy n="89" d="100"/>
        </p:scale>
        <p:origin x="1890" y="-1731"/>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2024/7/3</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2024/7/3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7</a:t>
            </a:r>
            <a:r>
              <a:rPr kumimoji="1" lang="ja-JP" altLang="en-US" sz="1000" dirty="0"/>
              <a:t>月</a:t>
            </a:r>
            <a:r>
              <a:rPr lang="en-US" altLang="ja-JP" sz="1000" dirty="0"/>
              <a:t>03</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169989" y="212720"/>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dirty="0">
                <a:solidFill>
                  <a:srgbClr val="FFFFFF"/>
                </a:solidFill>
                <a:latin typeface="ヒラギノ角ゴ Pro W6" charset="0"/>
                <a:ea typeface="ヒラギノ角ゴ Pro W6" charset="0"/>
              </a:rPr>
              <a:t>New Science </a:t>
            </a:r>
            <a:r>
              <a:rPr kumimoji="1" lang="en-US" altLang="ja-JP" sz="1800" b="0"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105342" y="5183683"/>
            <a:ext cx="2894215" cy="1107996"/>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ＭＳ Ｐ明朝" panose="02020600040205080304" pitchFamily="18" charset="-128"/>
                <a:ea typeface="ＭＳ Ｐ明朝" panose="02020600040205080304" pitchFamily="18" charset="-128"/>
                <a:cs typeface="ヒラギノ角ゴ Pro W6"/>
              </a:rPr>
              <a:t>●著者</a:t>
            </a:r>
            <a:r>
              <a:rPr lang="en-US" altLang="ja-JP" sz="1100" b="1" dirty="0">
                <a:latin typeface="ＭＳ Ｐ明朝" panose="02020600040205080304" pitchFamily="18" charset="-128"/>
                <a:ea typeface="ＭＳ Ｐ明朝" panose="02020600040205080304" pitchFamily="18" charset="-128"/>
                <a:cs typeface="ヒラギノ角ゴ Pro W6"/>
              </a:rPr>
              <a:t>Toyoda, Hideki</a:t>
            </a:r>
          </a:p>
          <a:p>
            <a:r>
              <a:rPr lang="ja-JP" altLang="en-US" sz="1100" b="1" dirty="0">
                <a:latin typeface="ＭＳ Ｐ明朝" panose="02020600040205080304" pitchFamily="18" charset="-128"/>
                <a:ea typeface="ＭＳ Ｐ明朝" panose="02020600040205080304" pitchFamily="18" charset="-128"/>
                <a:cs typeface="ヒラギノ角ゴ Pro W6"/>
              </a:rPr>
              <a:t>●出版社：</a:t>
            </a:r>
            <a:r>
              <a:rPr lang="en-US" altLang="ja-JP" sz="1100" b="1" dirty="0">
                <a:latin typeface="ＭＳ Ｐ明朝" panose="02020600040205080304" pitchFamily="18" charset="-128"/>
                <a:ea typeface="ＭＳ Ｐ明朝" panose="02020600040205080304" pitchFamily="18" charset="-128"/>
                <a:cs typeface="ヒラギノ角ゴ Pro W6"/>
              </a:rPr>
              <a:t>Springer-Verlag GmbH </a:t>
            </a: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ISBN</a:t>
            </a:r>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978-981-9730-93-3 </a:t>
            </a:r>
          </a:p>
          <a:p>
            <a:r>
              <a:rPr lang="ja-JP" altLang="en-US" sz="1100" b="1" dirty="0">
                <a:latin typeface="ＭＳ Ｐ明朝" panose="02020600040205080304" pitchFamily="18" charset="-128"/>
                <a:ea typeface="ＭＳ Ｐ明朝" panose="02020600040205080304" pitchFamily="18" charset="-128"/>
                <a:cs typeface="ヒラギノ角ゴ Pro W6"/>
              </a:rPr>
              <a:t>●刊行：</a:t>
            </a:r>
            <a:r>
              <a:rPr lang="en-US" altLang="ja-JP" sz="1100" b="1" dirty="0">
                <a:latin typeface="ＭＳ Ｐ明朝" panose="02020600040205080304" pitchFamily="18" charset="-128"/>
                <a:ea typeface="ＭＳ Ｐ明朝" panose="02020600040205080304" pitchFamily="18" charset="-128"/>
                <a:cs typeface="ヒラギノ角ゴ Pro W6"/>
              </a:rPr>
              <a:t>2024/06</a:t>
            </a: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hardcover/404 p.</a:t>
            </a:r>
          </a:p>
          <a:p>
            <a:r>
              <a:rPr lang="ja-JP" altLang="en-US" sz="1100" b="1" dirty="0">
                <a:solidFill>
                  <a:srgbClr val="333333"/>
                </a:solidFill>
                <a:highlight>
                  <a:srgbClr val="FFFFFF"/>
                </a:highlight>
                <a:latin typeface="ＭＳ Ｐ明朝" panose="02020600040205080304" pitchFamily="18" charset="-128"/>
                <a:ea typeface="ＭＳ Ｐ明朝" panose="02020600040205080304" pitchFamily="18" charset="-128"/>
                <a:cs typeface="ヒラギノ角ゴ Pro W6"/>
              </a:rPr>
              <a:t>●統計</a:t>
            </a:r>
            <a:endParaRPr lang="en-US" altLang="ja-JP" sz="1100" b="1"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575747" y="1983154"/>
            <a:ext cx="1234633" cy="646331"/>
          </a:xfrm>
          <a:prstGeom prst="rect">
            <a:avLst/>
          </a:prstGeom>
          <a:noFill/>
        </p:spPr>
        <p:txBody>
          <a:bodyPr wrap="none" rtlCol="0">
            <a:spAutoFit/>
          </a:bodyPr>
          <a:lstStyle/>
          <a:p>
            <a:pPr algn="ctr"/>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6</a:t>
            </a:r>
            <a:r>
              <a:rPr lang="ja-JP" altLang="en-US" b="1" dirty="0">
                <a:solidFill>
                  <a:srgbClr val="FF0000"/>
                </a:solidFill>
                <a:latin typeface="+mn-ea"/>
              </a:rPr>
              <a:t>月</a:t>
            </a:r>
            <a:endParaRPr lang="en-US" altLang="ja-JP" b="1" dirty="0">
              <a:solidFill>
                <a:srgbClr val="FF0000"/>
              </a:solidFill>
              <a:latin typeface="+mn-ea"/>
            </a:endParaRPr>
          </a:p>
          <a:p>
            <a:pPr algn="ctr"/>
            <a:r>
              <a:rPr lang="ja-JP" altLang="en-US" b="1" dirty="0">
                <a:solidFill>
                  <a:srgbClr val="FF0000"/>
                </a:solidFill>
                <a:latin typeface="+mn-ea"/>
              </a:rPr>
              <a:t>刊行</a:t>
            </a:r>
            <a:endParaRPr kumimoji="1" lang="ja-JP" altLang="en-US" b="1" dirty="0">
              <a:solidFill>
                <a:srgbClr val="FF0000"/>
              </a:solidFill>
              <a:latin typeface="+mn-ea"/>
            </a:endParaRP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6135" y="7871064"/>
            <a:ext cx="6858000" cy="292388"/>
          </a:xfrm>
          <a:prstGeom prst="rect">
            <a:avLst/>
          </a:prstGeom>
          <a:noFill/>
        </p:spPr>
        <p:txBody>
          <a:bodyPr wrap="square" rtlCol="0">
            <a:spAutoFit/>
          </a:bodyPr>
          <a:lstStyle/>
          <a:p>
            <a:pPr algn="ctr"/>
            <a:r>
              <a:rPr lang="ja-JP" altLang="en-US" sz="1000" b="1" i="0" dirty="0">
                <a:solidFill>
                  <a:srgbClr val="666666"/>
                </a:solidFill>
                <a:effectLst/>
                <a:highlight>
                  <a:srgbClr val="F8FFF8"/>
                </a:highlight>
                <a:latin typeface="+mn-ea"/>
              </a:rPr>
              <a:t>　　</a:t>
            </a:r>
            <a:r>
              <a:rPr lang="ja-JP" altLang="en-US" sz="1200" b="1" dirty="0">
                <a:latin typeface="+mn-ea"/>
              </a:rPr>
              <a:t>事後確率と</a:t>
            </a:r>
            <a:r>
              <a:rPr lang="en-US" altLang="ja-JP" sz="1200" b="1" dirty="0">
                <a:latin typeface="+mn-ea"/>
              </a:rPr>
              <a:t>PHC</a:t>
            </a:r>
            <a:r>
              <a:rPr lang="ja-JP" altLang="en-US" sz="1200" b="1" dirty="0">
                <a:latin typeface="+mn-ea"/>
              </a:rPr>
              <a:t>曲線を用いた統計学　　　　　　　　　　　　　</a:t>
            </a: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631246" y="1891658"/>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sp>
        <p:nvSpPr>
          <p:cNvPr id="9" name="テキスト ボックス 8">
            <a:extLst>
              <a:ext uri="{FF2B5EF4-FFF2-40B4-BE49-F238E27FC236}">
                <a16:creationId xmlns:a16="http://schemas.microsoft.com/office/drawing/2014/main" id="{B3D603F2-8B2F-7744-E7D6-26B62C3D8FC4}"/>
              </a:ext>
            </a:extLst>
          </p:cNvPr>
          <p:cNvSpPr txBox="1"/>
          <p:nvPr/>
        </p:nvSpPr>
        <p:spPr>
          <a:xfrm>
            <a:off x="1486414" y="939653"/>
            <a:ext cx="4048926" cy="1384995"/>
          </a:xfrm>
          <a:prstGeom prst="rect">
            <a:avLst/>
          </a:prstGeom>
          <a:noFill/>
        </p:spPr>
        <p:txBody>
          <a:bodyPr wrap="square">
            <a:spAutoFit/>
          </a:bodyPr>
          <a:lstStyle/>
          <a:p>
            <a:pPr algn="ctr"/>
            <a:r>
              <a:rPr lang="ja-JP" altLang="en-US" sz="2400" b="1" i="0" dirty="0">
                <a:solidFill>
                  <a:srgbClr val="000000"/>
                </a:solidFill>
                <a:effectLst/>
                <a:latin typeface="Hiragino Kaku Gothic Pro"/>
              </a:rPr>
              <a:t>事後確率と</a:t>
            </a:r>
            <a:r>
              <a:rPr lang="en-US" altLang="ja-JP" sz="2400" b="1" i="0" dirty="0">
                <a:solidFill>
                  <a:srgbClr val="000000"/>
                </a:solidFill>
                <a:effectLst/>
                <a:latin typeface="Hiragino Kaku Gothic Pro"/>
              </a:rPr>
              <a:t>PHC</a:t>
            </a:r>
            <a:r>
              <a:rPr lang="ja-JP" altLang="en-US" sz="2400" b="1" i="0" dirty="0">
                <a:solidFill>
                  <a:srgbClr val="000000"/>
                </a:solidFill>
                <a:effectLst/>
                <a:latin typeface="Hiragino Kaku Gothic Pro"/>
              </a:rPr>
              <a:t>曲線を用いた統計学</a:t>
            </a:r>
            <a:endParaRPr lang="en-US" altLang="ja-JP" sz="2400" b="1" dirty="0">
              <a:latin typeface="+mn-ea"/>
            </a:endParaRPr>
          </a:p>
          <a:p>
            <a:pPr algn="ctr"/>
            <a:r>
              <a:rPr lang="en-US" altLang="ja-JP" b="1" dirty="0">
                <a:latin typeface="+mn-ea"/>
              </a:rPr>
              <a:t>Statistics with Posterior Probability </a:t>
            </a:r>
          </a:p>
          <a:p>
            <a:pPr algn="ctr"/>
            <a:r>
              <a:rPr lang="en-US" altLang="ja-JP" b="1" dirty="0">
                <a:latin typeface="+mn-ea"/>
              </a:rPr>
              <a:t>and a PHC Curve </a:t>
            </a:r>
            <a:endParaRPr lang="ja-JP" altLang="en-US" b="1" dirty="0">
              <a:latin typeface="+mn-ea"/>
            </a:endParaRPr>
          </a:p>
        </p:txBody>
      </p:sp>
      <p:sp>
        <p:nvSpPr>
          <p:cNvPr id="2" name="Rectangle 1">
            <a:extLst>
              <a:ext uri="{FF2B5EF4-FFF2-40B4-BE49-F238E27FC236}">
                <a16:creationId xmlns:a16="http://schemas.microsoft.com/office/drawing/2014/main" id="{B9B7E3EF-79F7-8A54-03BC-E7CD0D6FA78E}"/>
              </a:ext>
            </a:extLst>
          </p:cNvPr>
          <p:cNvSpPr>
            <a:spLocks noChangeArrowheads="1"/>
          </p:cNvSpPr>
          <p:nvPr/>
        </p:nvSpPr>
        <p:spPr bwMode="auto">
          <a:xfrm>
            <a:off x="2999557" y="2619986"/>
            <a:ext cx="3630706"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Arial Unicode MS"/>
              </a:rPr>
              <a:t>事後確率の観点から統計学のカリキュラムを再構築した教科書。</a:t>
            </a:r>
            <a:endParaRPr kumimoji="0" lang="en-US" altLang="ja-JP" sz="1000" b="0" i="0" u="none" strike="noStrike" cap="none" normalizeH="0" baseline="0" dirty="0">
              <a:ln>
                <a:noFill/>
              </a:ln>
              <a:solidFill>
                <a:schemeClr val="tx1"/>
              </a:solidFill>
              <a:effectLst/>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Arial Unicode MS"/>
              </a:rPr>
              <a:t> 近年、有意検定を用いた研究結果が再現できないという報告がいくつかなされている。再現性の危機」と呼ばれる問題である。例えば、「新薬を服用した患者の回復までの平均日数は対照群と同じであった」という帰無仮説を棄却できたとします。しかし、帰無仮説を棄却することは、新薬が効果を発揮するための必要条件に過ぎない。必要条件が満たされたとしても、新薬が有効であるとは限らない。実際、効果が再現されないケースも多い。必要条件にこだわらず、「新薬を服用した患者の回復までの平均日数が、医学的見地から評価した場合、対照群に比べて十分に短い」といった十分条件を示すべきである。 本書は統計学をPHC、すなわち研究仮説が正しい確率という観点から再構築したものである。例えば、「新薬を服用した患者の回復までの平均日数が対照群より少なくともθ日短い」という記述が正しい事後確率をθの関数として示したものがPHC曲線である。PHC曲線を用いることで、効率的な治療法であるための必要条件ではなく、十分条件を議論することが可能になる。統計研究の価値は、p値のような抽象的な指標ではなく、「90％の確率で3日以上短くなる」といった具体的な指標で評価されるべきである。</a:t>
            </a:r>
            <a:r>
              <a:rPr kumimoji="0" lang="ja-JP" altLang="ja-JP" sz="300" b="0" i="0" u="none" strike="noStrike" cap="none" normalizeH="0" baseline="0" dirty="0">
                <a:ln>
                  <a:noFill/>
                </a:ln>
                <a:solidFill>
                  <a:schemeClr val="tx1"/>
                </a:solidFill>
                <a:effectLst/>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3" name="図 2">
            <a:extLst>
              <a:ext uri="{FF2B5EF4-FFF2-40B4-BE49-F238E27FC236}">
                <a16:creationId xmlns:a16="http://schemas.microsoft.com/office/drawing/2014/main" id="{A149832F-32F0-D04E-BDB0-5BC0F7C2F732}"/>
              </a:ext>
            </a:extLst>
          </p:cNvPr>
          <p:cNvPicPr>
            <a:picLocks noChangeAspect="1"/>
          </p:cNvPicPr>
          <p:nvPr/>
        </p:nvPicPr>
        <p:blipFill>
          <a:blip r:embed="rId4"/>
          <a:stretch>
            <a:fillRect/>
          </a:stretch>
        </p:blipFill>
        <p:spPr>
          <a:xfrm>
            <a:off x="440250" y="2709788"/>
            <a:ext cx="1505625" cy="227149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図 7">
            <a:extLst>
              <a:ext uri="{FF2B5EF4-FFF2-40B4-BE49-F238E27FC236}">
                <a16:creationId xmlns:a16="http://schemas.microsoft.com/office/drawing/2014/main" id="{B0CE3AC3-F5F9-479D-95DB-F35D9E712F1F}"/>
              </a:ext>
            </a:extLst>
          </p:cNvPr>
          <p:cNvPicPr>
            <a:picLocks noChangeAspect="1"/>
          </p:cNvPicPr>
          <p:nvPr/>
        </p:nvPicPr>
        <p:blipFill>
          <a:blip r:embed="rId5"/>
          <a:stretch>
            <a:fillRect/>
          </a:stretch>
        </p:blipFill>
        <p:spPr>
          <a:xfrm>
            <a:off x="5794334" y="1029009"/>
            <a:ext cx="821204" cy="821204"/>
          </a:xfrm>
          <a:prstGeom prst="rect">
            <a:avLst/>
          </a:prstGeom>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93B639-DD47-459C-B7EE-C13EBC6C92B8}">
  <ds:schemaRefs>
    <ds:schemaRef ds:uri="http://schemas.microsoft.com/sharepoint/v3/contenttype/forms"/>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3081</TotalTime>
  <Words>480</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Arial Unicode MS</vt:lpstr>
      <vt:lpstr>Hiragino Kaku Gothic Pro</vt: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366</cp:revision>
  <cp:lastPrinted>2017-12-20T10:20:52Z</cp:lastPrinted>
  <dcterms:created xsi:type="dcterms:W3CDTF">2014-05-01T03:32:24Z</dcterms:created>
  <dcterms:modified xsi:type="dcterms:W3CDTF">2024-07-03T07:21:13Z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